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3" r:id="rId2"/>
  </p:sldMasterIdLst>
  <p:notesMasterIdLst>
    <p:notesMasterId r:id="rId9"/>
  </p:notesMasterIdLst>
  <p:sldIdLst>
    <p:sldId id="256" r:id="rId3"/>
    <p:sldId id="257" r:id="rId4"/>
    <p:sldId id="258" r:id="rId5"/>
    <p:sldId id="263" r:id="rId6"/>
    <p:sldId id="260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8382409765341"/>
          <c:y val="3.3429232613783319E-2"/>
          <c:w val="0.68700593622576334"/>
          <c:h val="0.750816496421447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6.66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8.31</c:v>
                </c:pt>
                <c:pt idx="1">
                  <c:v>8.5299999999999994</c:v>
                </c:pt>
                <c:pt idx="2">
                  <c:v>9.2100000000000009</c:v>
                </c:pt>
                <c:pt idx="3">
                  <c:v>8.64</c:v>
                </c:pt>
                <c:pt idx="4">
                  <c:v>8.8800000000000008</c:v>
                </c:pt>
                <c:pt idx="5">
                  <c:v>10.09</c:v>
                </c:pt>
                <c:pt idx="6">
                  <c:v>8.81</c:v>
                </c:pt>
                <c:pt idx="7">
                  <c:v>9.2200000000000006</c:v>
                </c:pt>
                <c:pt idx="8">
                  <c:v>9.24</c:v>
                </c:pt>
                <c:pt idx="9">
                  <c:v>10.01</c:v>
                </c:pt>
                <c:pt idx="10">
                  <c:v>10.46</c:v>
                </c:pt>
                <c:pt idx="11">
                  <c:v>10.73</c:v>
                </c:pt>
                <c:pt idx="12">
                  <c:v>11.35</c:v>
                </c:pt>
                <c:pt idx="13">
                  <c:v>11.74</c:v>
                </c:pt>
                <c:pt idx="14">
                  <c:v>12.9</c:v>
                </c:pt>
                <c:pt idx="15">
                  <c:v>13.33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67045056"/>
        <c:axId val="-867044512"/>
      </c:lineChart>
      <c:catAx>
        <c:axId val="-86704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50000"/>
                  </a:schemeClr>
                </a:solidFill>
              </a:defRPr>
            </a:pPr>
            <a:endParaRPr lang="en-US"/>
          </a:p>
        </c:txPr>
        <c:crossAx val="-867044512"/>
        <c:crosses val="autoZero"/>
        <c:auto val="1"/>
        <c:lblAlgn val="ctr"/>
        <c:lblOffset val="100"/>
        <c:noMultiLvlLbl val="0"/>
      </c:catAx>
      <c:valAx>
        <c:axId val="-86704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86704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marker>
            <c:symbol val="none"/>
          </c:marker>
          <c:cat>
            <c:strRef>
              <c:f>Sheet1!$A$1:$D$1</c:f>
              <c:strCache>
                <c:ptCount val="4"/>
                <c:pt idx="0">
                  <c:v> </c:v>
                </c:pt>
                <c:pt idx="1">
                  <c:v>1 bed</c:v>
                </c:pt>
                <c:pt idx="2">
                  <c:v>2 bed</c:v>
                </c:pt>
                <c:pt idx="3">
                  <c:v>3 bed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0</c:v>
                </c:pt>
                <c:pt idx="1">
                  <c:v>675</c:v>
                </c:pt>
                <c:pt idx="2">
                  <c:v>725</c:v>
                </c:pt>
                <c:pt idx="3">
                  <c:v>776.5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cat>
            <c:strRef>
              <c:f>Sheet1!$A$1:$D$1</c:f>
              <c:strCache>
                <c:ptCount val="4"/>
                <c:pt idx="0">
                  <c:v> </c:v>
                </c:pt>
                <c:pt idx="1">
                  <c:v>1 bed</c:v>
                </c:pt>
                <c:pt idx="2">
                  <c:v>2 bed</c:v>
                </c:pt>
                <c:pt idx="3">
                  <c:v>3 bed</c:v>
                </c:pt>
              </c:strCache>
            </c:strRef>
          </c:cat>
          <c:val>
            <c:numRef>
              <c:f>Sheet1!$A$3:$D$3</c:f>
              <c:numCache>
                <c:formatCode>General</c:formatCode>
                <c:ptCount val="4"/>
                <c:pt idx="0">
                  <c:v>0</c:v>
                </c:pt>
                <c:pt idx="1">
                  <c:v>581</c:v>
                </c:pt>
                <c:pt idx="2">
                  <c:v>668</c:v>
                </c:pt>
                <c:pt idx="3">
                  <c:v>900</c:v>
                </c:pt>
              </c:numCache>
            </c:numRef>
          </c:val>
          <c:smooth val="0"/>
        </c:ser>
        <c:ser>
          <c:idx val="2"/>
          <c:order val="2"/>
          <c:marker>
            <c:symbol val="none"/>
          </c:marker>
          <c:cat>
            <c:strRef>
              <c:f>Sheet1!$A$1:$D$1</c:f>
              <c:strCache>
                <c:ptCount val="4"/>
                <c:pt idx="0">
                  <c:v> </c:v>
                </c:pt>
                <c:pt idx="1">
                  <c:v>1 bed</c:v>
                </c:pt>
                <c:pt idx="2">
                  <c:v>2 bed</c:v>
                </c:pt>
                <c:pt idx="3">
                  <c:v>3 bed</c:v>
                </c:pt>
              </c:strCache>
            </c:strRef>
          </c:cat>
          <c:val>
            <c:numRef>
              <c:f>Sheet1!$A$4:$D$4</c:f>
              <c:numCache>
                <c:formatCode>General</c:formatCode>
                <c:ptCount val="4"/>
              </c:numCache>
            </c:numRef>
          </c:val>
          <c:smooth val="0"/>
        </c:ser>
        <c:ser>
          <c:idx val="3"/>
          <c:order val="3"/>
          <c:marker>
            <c:symbol val="none"/>
          </c:marker>
          <c:cat>
            <c:strRef>
              <c:f>Sheet1!$A$1:$D$1</c:f>
              <c:strCache>
                <c:ptCount val="4"/>
                <c:pt idx="0">
                  <c:v> </c:v>
                </c:pt>
                <c:pt idx="1">
                  <c:v>1 bed</c:v>
                </c:pt>
                <c:pt idx="2">
                  <c:v>2 bed</c:v>
                </c:pt>
                <c:pt idx="3">
                  <c:v>3 bed</c:v>
                </c:pt>
              </c:strCache>
            </c:strRef>
          </c:cat>
          <c:val>
            <c:numRef>
              <c:f>Sheet1!$A$5:$D$5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867043968"/>
        <c:axId val="-867038528"/>
      </c:lineChart>
      <c:catAx>
        <c:axId val="-86704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867038528"/>
        <c:crosses val="autoZero"/>
        <c:auto val="1"/>
        <c:lblAlgn val="ctr"/>
        <c:lblOffset val="100"/>
        <c:noMultiLvlLbl val="0"/>
      </c:catAx>
      <c:valAx>
        <c:axId val="-867038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867043968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Housing Allowance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</c:spPr>
          <c:invertIfNegative val="0"/>
          <c:cat>
            <c:strRef>
              <c:f>Sheet1!$A$2:$A$5</c:f>
              <c:strCache>
                <c:ptCount val="3"/>
                <c:pt idx="0">
                  <c:v>1 bed</c:v>
                </c:pt>
                <c:pt idx="1">
                  <c:v>2 bed</c:v>
                </c:pt>
                <c:pt idx="2">
                  <c:v>3 bed</c:v>
                </c:pt>
              </c:strCache>
            </c:strRef>
          </c:cat>
          <c:val>
            <c:numRef>
              <c:f>Sheet1!$B$2:$B$5</c:f>
              <c:numCache>
                <c:formatCode>"£"#,##0_);[Red]\("£"#,##0\)</c:formatCode>
                <c:ptCount val="4"/>
                <c:pt idx="0">
                  <c:v>581</c:v>
                </c:pt>
                <c:pt idx="1">
                  <c:v>668</c:v>
                </c:pt>
                <c:pt idx="2" formatCode="&quot;£&quot;#,##0.00_);[Red]\(&quot;£&quot;#,##0.00\)">
                  <c:v>776.5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Cheapest available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Sheet1!$A$2:$A$5</c:f>
              <c:strCache>
                <c:ptCount val="3"/>
                <c:pt idx="0">
                  <c:v>1 bed</c:v>
                </c:pt>
                <c:pt idx="1">
                  <c:v>2 bed</c:v>
                </c:pt>
                <c:pt idx="2">
                  <c:v>3 bed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94</c:v>
                </c:pt>
                <c:pt idx="1">
                  <c:v>67</c:v>
                </c:pt>
                <c:pt idx="2">
                  <c:v>123.5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863371280"/>
        <c:axId val="-863366384"/>
      </c:barChart>
      <c:catAx>
        <c:axId val="-86337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863366384"/>
        <c:crosses val="autoZero"/>
        <c:auto val="1"/>
        <c:lblAlgn val="ctr"/>
        <c:lblOffset val="100"/>
        <c:noMultiLvlLbl val="0"/>
      </c:catAx>
      <c:valAx>
        <c:axId val="-863366384"/>
        <c:scaling>
          <c:orientation val="minMax"/>
        </c:scaling>
        <c:delete val="0"/>
        <c:axPos val="l"/>
        <c:majorGridlines/>
        <c:numFmt formatCode="&quot;£&quot;#,##0_);[Red]\(&quot;£&quot;#,##0\)" sourceLinked="1"/>
        <c:majorTickMark val="out"/>
        <c:minorTickMark val="none"/>
        <c:tickLblPos val="nextTo"/>
        <c:crossAx val="-863371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2785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230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98" name="Google Shape;98;p8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33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</p:txBody>
      </p:sp>
      <p:sp>
        <p:nvSpPr>
          <p:cNvPr id="104" name="Google Shape;1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079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content slide">
  <p:cSld name="Text content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1461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214610" y="1200150"/>
            <a:ext cx="41091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or graph content slide">
  <p:cSld name="Infographic or graph content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214610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214312" y="1143000"/>
            <a:ext cx="87042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ponsible cover slide">
  <p:cSld name="Responsible cover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57161" y="215900"/>
            <a:ext cx="5424600" cy="22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 sz="4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5775160" y="3923632"/>
            <a:ext cx="31950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14312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214312" y="1200150"/>
            <a:ext cx="41100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157161" y="215900"/>
            <a:ext cx="5424600" cy="22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4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5772150" y="3175000"/>
            <a:ext cx="2914500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157160" y="215900"/>
            <a:ext cx="8678930" cy="2270100"/>
          </a:xfrm>
        </p:spPr>
        <p:txBody>
          <a:bodyPr/>
          <a:lstStyle/>
          <a:p>
            <a:pPr lvl="0" algn="ctr"/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Challenges </a:t>
            </a:r>
            <a:r>
              <a:rPr lang="en-US" dirty="0">
                <a:solidFill>
                  <a:schemeClr val="bg2"/>
                </a:solidFill>
              </a:rPr>
              <a:t>in our Community</a:t>
            </a:r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Barbara </a:t>
            </a:r>
            <a:r>
              <a:rPr lang="en-GB" dirty="0"/>
              <a:t>Wilcox</a:t>
            </a:r>
          </a:p>
          <a:p>
            <a:pPr lvl="0"/>
            <a:r>
              <a:rPr lang="en-GB" dirty="0"/>
              <a:t>Generalist Adviser</a:t>
            </a:r>
          </a:p>
          <a:p>
            <a:pPr lvl="0"/>
            <a:endParaRPr lang="en-GB" dirty="0"/>
          </a:p>
        </p:txBody>
      </p:sp>
      <p:pic>
        <p:nvPicPr>
          <p:cNvPr id="93" name="Google Shape;93;p22" descr="Logo_150_A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486150"/>
            <a:ext cx="1354137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214312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dirty="0" smtClean="0"/>
              <a:t>  </a:t>
            </a:r>
            <a:r>
              <a:rPr lang="en-GB" dirty="0" err="1" smtClean="0"/>
              <a:t>Uttlesford</a:t>
            </a:r>
            <a:endParaRPr dirty="0"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214312" y="1200150"/>
            <a:ext cx="5785272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dirty="0">
                <a:latin typeface="+mj-lt"/>
              </a:rPr>
              <a:t>One of the least deprived areas in the country </a:t>
            </a:r>
          </a:p>
          <a:p>
            <a:pPr marL="0" lvl="0" indent="0">
              <a:spcBef>
                <a:spcPts val="0"/>
              </a:spcBef>
            </a:pPr>
            <a:endParaRPr lang="en-GB" dirty="0">
              <a:latin typeface="+mj-lt"/>
            </a:endParaRPr>
          </a:p>
          <a:p>
            <a:pPr marL="0" lvl="0" indent="0">
              <a:spcBef>
                <a:spcPts val="0"/>
              </a:spcBef>
            </a:pPr>
            <a:r>
              <a:rPr lang="en-GB" dirty="0">
                <a:latin typeface="+mj-lt"/>
              </a:rPr>
              <a:t>But 8% of our children live in poverty, up to a quarter in some areas </a:t>
            </a:r>
          </a:p>
          <a:p>
            <a:pPr marL="0" lvl="0" indent="0">
              <a:spcBef>
                <a:spcPts val="0"/>
              </a:spcBef>
            </a:pPr>
            <a:endParaRPr lang="en-GB" dirty="0">
              <a:latin typeface="+mj-lt"/>
            </a:endParaRPr>
          </a:p>
          <a:p>
            <a:pPr marL="0" lvl="0" indent="0">
              <a:spcBef>
                <a:spcPts val="0"/>
              </a:spcBef>
            </a:pPr>
            <a:r>
              <a:rPr lang="en-GB" dirty="0">
                <a:latin typeface="+mj-lt"/>
              </a:rPr>
              <a:t>Rural and “on the edge</a:t>
            </a:r>
            <a:r>
              <a:rPr lang="en-GB" dirty="0" smtClean="0">
                <a:latin typeface="+mj-lt"/>
              </a:rPr>
              <a:t>”: </a:t>
            </a:r>
            <a:r>
              <a:rPr lang="en-GB" dirty="0">
                <a:latin typeface="+mj-lt"/>
              </a:rPr>
              <a:t>of the County, Health Authority, Cambridge Sub-region</a:t>
            </a:r>
          </a:p>
          <a:p>
            <a:pPr marL="0" lvl="0" indent="0">
              <a:spcBef>
                <a:spcPts val="0"/>
              </a:spcBef>
            </a:pPr>
            <a:endParaRPr lang="en-GB" dirty="0">
              <a:latin typeface="+mj-lt"/>
            </a:endParaRPr>
          </a:p>
          <a:p>
            <a:pPr marL="0" lvl="0" indent="0">
              <a:spcBef>
                <a:spcPts val="0"/>
              </a:spcBef>
            </a:pPr>
            <a:r>
              <a:rPr lang="en-GB" dirty="0">
                <a:latin typeface="+mj-lt"/>
              </a:rPr>
              <a:t>Distant facilities: Job Centre in Braintree; night shelter, courts in Cambridge</a:t>
            </a:r>
          </a:p>
          <a:p>
            <a:pPr marL="0" lvl="0" indent="0">
              <a:spcBef>
                <a:spcPts val="0"/>
              </a:spcBef>
            </a:pPr>
            <a:endParaRPr lang="en-GB" dirty="0">
              <a:latin typeface="+mj-lt"/>
            </a:endParaRPr>
          </a:p>
          <a:p>
            <a:pPr marL="0" lvl="0" indent="0">
              <a:spcBef>
                <a:spcPts val="0"/>
              </a:spcBef>
            </a:pPr>
            <a:r>
              <a:rPr lang="en-GB" dirty="0">
                <a:latin typeface="+mj-lt"/>
              </a:rPr>
              <a:t>Assumption that all </a:t>
            </a:r>
            <a:r>
              <a:rPr lang="en-GB" dirty="0" smtClean="0">
                <a:latin typeface="+mj-lt"/>
              </a:rPr>
              <a:t>have </a:t>
            </a:r>
            <a:r>
              <a:rPr lang="en-GB" dirty="0">
                <a:latin typeface="+mj-lt"/>
              </a:rPr>
              <a:t>car and money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26"/>
          <a:stretch/>
        </p:blipFill>
        <p:spPr bwMode="auto">
          <a:xfrm>
            <a:off x="6195579" y="1203649"/>
            <a:ext cx="2520000" cy="373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>
            <a:spLocks noGrp="1"/>
          </p:cNvSpPr>
          <p:nvPr>
            <p:ph type="title"/>
          </p:nvPr>
        </p:nvSpPr>
        <p:spPr>
          <a:xfrm>
            <a:off x="214312" y="20637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pen Sans"/>
              <a:buNone/>
            </a:pPr>
            <a:r>
              <a:rPr lang="en-US" sz="3200" b="1" i="0" u="none" strike="noStrike" cap="none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Health Challenges</a:t>
            </a:r>
            <a:endParaRPr dirty="0"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>
            <a:off x="214312" y="1143000"/>
            <a:ext cx="87042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+mj-lt"/>
                <a:sym typeface="Open Sans"/>
              </a:rPr>
              <a:t>5% of people have a disability or long term condition which limits them a lot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+mj-lt"/>
                <a:sym typeface="Open Sans"/>
              </a:rPr>
              <a:t>Increasing older population, and more people with dementia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+mj-lt"/>
                <a:sym typeface="Open Sans"/>
              </a:rPr>
              <a:t>Excess winter deaths are double the national average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+mj-lt"/>
                <a:sym typeface="Open Sans"/>
              </a:rPr>
              <a:t>1 in 12 households are fuel-poor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GB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+mj-lt"/>
                <a:sym typeface="Open Sans"/>
              </a:rPr>
              <a:t>Interaction of factors – health, income,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000" b="0" i="0" u="none" strike="noStrike" cap="none" dirty="0" smtClean="0">
                <a:solidFill>
                  <a:schemeClr val="dk1"/>
                </a:solidFill>
                <a:latin typeface="+mj-lt"/>
                <a:sym typeface="Open Sans"/>
              </a:rPr>
              <a:t>fuel costs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and </a:t>
            </a:r>
            <a:r>
              <a:rPr lang="en-GB" sz="2000" b="0" i="0" u="none" strike="noStrike" cap="none" dirty="0" smtClean="0">
                <a:solidFill>
                  <a:schemeClr val="dk1"/>
                </a:solidFill>
                <a:latin typeface="+mj-lt"/>
                <a:sym typeface="Open Sans"/>
              </a:rPr>
              <a:t>housing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90" y="2972889"/>
            <a:ext cx="4179240" cy="190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 prices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House price earnings ratio</a:t>
            </a:r>
          </a:p>
          <a:p>
            <a:r>
              <a:rPr lang="en-GB" dirty="0" smtClean="0">
                <a:latin typeface="+mj-lt"/>
              </a:rPr>
              <a:t> for lowest quartile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In Essex only Epping Forest</a:t>
            </a:r>
          </a:p>
          <a:p>
            <a:r>
              <a:rPr lang="en-GB" dirty="0">
                <a:latin typeface="+mj-lt"/>
              </a:rPr>
              <a:t>h</a:t>
            </a:r>
            <a:r>
              <a:rPr lang="en-GB" dirty="0" smtClean="0">
                <a:latin typeface="+mj-lt"/>
              </a:rPr>
              <a:t>as higher ratio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Lower quartile price is £320,000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38249997"/>
              </p:ext>
            </p:extLst>
          </p:nvPr>
        </p:nvGraphicFramePr>
        <p:xfrm>
          <a:off x="3685591" y="1147665"/>
          <a:ext cx="5194041" cy="381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146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Rented housing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9950" y="1143000"/>
            <a:ext cx="4178561" cy="3879900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Saffron Walden April 2019</a:t>
            </a:r>
            <a:endParaRPr lang="en-GB" b="1" dirty="0">
              <a:latin typeface="+mn-lt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85229735"/>
              </p:ext>
            </p:extLst>
          </p:nvPr>
        </p:nvGraphicFramePr>
        <p:xfrm>
          <a:off x="7574280" y="539750"/>
          <a:ext cx="45719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44861666"/>
              </p:ext>
            </p:extLst>
          </p:nvPr>
        </p:nvGraphicFramePr>
        <p:xfrm>
          <a:off x="4450702" y="1735495"/>
          <a:ext cx="4348065" cy="26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514" y="1119674"/>
            <a:ext cx="37135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Private rented sector growing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Limited security </a:t>
            </a:r>
            <a:r>
              <a:rPr lang="en-GB" sz="2000" dirty="0">
                <a:solidFill>
                  <a:srgbClr val="002060"/>
                </a:solidFill>
              </a:rPr>
              <a:t>of tenure </a:t>
            </a:r>
            <a:endParaRPr lang="en-GB" sz="2000" dirty="0" smtClean="0">
              <a:solidFill>
                <a:srgbClr val="002060"/>
              </a:solidFill>
            </a:endParaRP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Moving </a:t>
            </a:r>
            <a:r>
              <a:rPr lang="en-GB" sz="2000" dirty="0">
                <a:solidFill>
                  <a:srgbClr val="002060"/>
                </a:solidFill>
              </a:rPr>
              <a:t>fees and costs</a:t>
            </a:r>
          </a:p>
          <a:p>
            <a:endParaRPr lang="en-GB" sz="2000" dirty="0" smtClean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Benefits levels below actual rents</a:t>
            </a:r>
          </a:p>
          <a:p>
            <a:endParaRPr lang="en-GB" sz="2000" dirty="0">
              <a:solidFill>
                <a:srgbClr val="002060"/>
              </a:solidFill>
            </a:endParaRPr>
          </a:p>
          <a:p>
            <a:r>
              <a:rPr lang="en-GB" sz="2000" dirty="0" smtClean="0">
                <a:solidFill>
                  <a:srgbClr val="002060"/>
                </a:solidFill>
              </a:rPr>
              <a:t>Better off in south of </a:t>
            </a:r>
            <a:r>
              <a:rPr lang="en-GB" sz="2000" dirty="0" err="1" smtClean="0">
                <a:solidFill>
                  <a:srgbClr val="002060"/>
                </a:solidFill>
              </a:rPr>
              <a:t>Uttlesford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46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10" y="0"/>
            <a:ext cx="8229600" cy="8574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+mj-lt"/>
              </a:rPr>
              <a:t>Transport</a:t>
            </a:r>
            <a:endParaRPr lang="en-GB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320" y="690465"/>
            <a:ext cx="8565794" cy="4108501"/>
          </a:xfrm>
        </p:spPr>
        <p:txBody>
          <a:bodyPr/>
          <a:lstStyle/>
          <a:p>
            <a:r>
              <a:rPr lang="en-GB" dirty="0">
                <a:latin typeface="+mj-lt"/>
              </a:rPr>
              <a:t>10% </a:t>
            </a:r>
            <a:r>
              <a:rPr lang="en-GB" dirty="0" smtClean="0">
                <a:latin typeface="+mj-lt"/>
              </a:rPr>
              <a:t>households have no car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Car running costs £20 per week, not affordable if on benefits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Virtually no bus services for many places, information hard to find</a:t>
            </a: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Expensive: £47 per week for 2 children </a:t>
            </a:r>
            <a:r>
              <a:rPr lang="en-GB" dirty="0" err="1" smtClean="0">
                <a:latin typeface="+mj-lt"/>
              </a:rPr>
              <a:t>Widdington</a:t>
            </a:r>
            <a:r>
              <a:rPr lang="en-GB" dirty="0" smtClean="0">
                <a:latin typeface="+mj-lt"/>
              </a:rPr>
              <a:t> to Walden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7 hour round trip to Job Centre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45" y="3467080"/>
            <a:ext cx="1801082" cy="134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60621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Citizens Advice">
      <a:dk1>
        <a:srgbClr val="183E70"/>
      </a:dk1>
      <a:lt1>
        <a:srgbClr val="FFFFFF"/>
      </a:lt1>
      <a:dk2>
        <a:srgbClr val="183E70"/>
      </a:dk2>
      <a:lt2>
        <a:srgbClr val="F0A756"/>
      </a:lt2>
      <a:accent1>
        <a:srgbClr val="3C3249"/>
      </a:accent1>
      <a:accent2>
        <a:srgbClr val="90C893"/>
      </a:accent2>
      <a:accent3>
        <a:srgbClr val="094755"/>
      </a:accent3>
      <a:accent4>
        <a:srgbClr val="F3BFA4"/>
      </a:accent4>
      <a:accent5>
        <a:srgbClr val="00694C"/>
      </a:accent5>
      <a:accent6>
        <a:srgbClr val="AFA8C6"/>
      </a:accent6>
      <a:hlink>
        <a:srgbClr val="0000FF"/>
      </a:hlink>
      <a:folHlink>
        <a:srgbClr val="C1C1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ver slides">
  <a:themeElements>
    <a:clrScheme name="Citizens Advice">
      <a:dk1>
        <a:srgbClr val="183E70"/>
      </a:dk1>
      <a:lt1>
        <a:srgbClr val="FFFFFF"/>
      </a:lt1>
      <a:dk2>
        <a:srgbClr val="183E70"/>
      </a:dk2>
      <a:lt2>
        <a:srgbClr val="F0A756"/>
      </a:lt2>
      <a:accent1>
        <a:srgbClr val="3C3249"/>
      </a:accent1>
      <a:accent2>
        <a:srgbClr val="90C893"/>
      </a:accent2>
      <a:accent3>
        <a:srgbClr val="094755"/>
      </a:accent3>
      <a:accent4>
        <a:srgbClr val="F3BFA4"/>
      </a:accent4>
      <a:accent5>
        <a:srgbClr val="00694C"/>
      </a:accent5>
      <a:accent6>
        <a:srgbClr val="AFA8C6"/>
      </a:accent6>
      <a:hlink>
        <a:srgbClr val="0000FF"/>
      </a:hlink>
      <a:folHlink>
        <a:srgbClr val="C1C1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227</Words>
  <Application>Microsoft Office PowerPoint</Application>
  <PresentationFormat>On-screen Show (16:9)</PresentationFormat>
  <Paragraphs>54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Open Sans</vt:lpstr>
      <vt:lpstr>Arial</vt:lpstr>
      <vt:lpstr>Content slides</vt:lpstr>
      <vt:lpstr>2_Cover slides</vt:lpstr>
      <vt:lpstr> Challenges in our Community</vt:lpstr>
      <vt:lpstr>  Uttlesford</vt:lpstr>
      <vt:lpstr>Health Challenges</vt:lpstr>
      <vt:lpstr>House prices</vt:lpstr>
      <vt:lpstr>Rented housing</vt:lpstr>
      <vt:lpstr>Transport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[Insert your heading here]</dc:title>
  <dc:creator>kate robson</dc:creator>
  <cp:lastModifiedBy>Admin</cp:lastModifiedBy>
  <cp:revision>19</cp:revision>
  <dcterms:modified xsi:type="dcterms:W3CDTF">2019-05-07T09:47:41Z</dcterms:modified>
</cp:coreProperties>
</file>