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4.xml" ContentType="application/vnd.openxmlformats-officedocument.presentationml.slideLayout+xml"/>
  <Override PartName="/ppt/theme/theme6.xml" ContentType="application/vnd.openxmlformats-officedocument.theme+xml"/>
  <Override PartName="/ppt/slideLayouts/slideLayout5.xml" ContentType="application/vnd.openxmlformats-officedocument.presentationml.slideLayout+xml"/>
  <Override PartName="/ppt/theme/theme7.xml" ContentType="application/vnd.openxmlformats-officedocument.theme+xml"/>
  <Override PartName="/ppt/slideLayouts/slideLayout6.xml" ContentType="application/vnd.openxmlformats-officedocument.presentationml.slideLayout+xml"/>
  <Override PartName="/ppt/theme/theme8.xml" ContentType="application/vnd.openxmlformats-officedocument.theme+xml"/>
  <Override PartName="/ppt/slideLayouts/slideLayout7.xml" ContentType="application/vnd.openxmlformats-officedocument.presentationml.slideLayout+xml"/>
  <Override PartName="/ppt/theme/theme9.xml" ContentType="application/vnd.openxmlformats-officedocument.theme+xml"/>
  <Override PartName="/ppt/slideLayouts/slideLayout8.xml" ContentType="application/vnd.openxmlformats-officedocument.presentationml.slideLayout+xml"/>
  <Override PartName="/ppt/theme/theme10.xml" ContentType="application/vnd.openxmlformats-officedocument.theme+xml"/>
  <Override PartName="/ppt/slideLayouts/slideLayout9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  <p:sldMasterId id="2147483659" r:id="rId2"/>
    <p:sldMasterId id="2147483660" r:id="rId3"/>
    <p:sldMasterId id="2147483661" r:id="rId4"/>
    <p:sldMasterId id="2147483662" r:id="rId5"/>
    <p:sldMasterId id="2147483663" r:id="rId6"/>
    <p:sldMasterId id="2147483664" r:id="rId7"/>
    <p:sldMasterId id="2147483665" r:id="rId8"/>
    <p:sldMasterId id="2147483666" r:id="rId9"/>
    <p:sldMasterId id="2147483667" r:id="rId10"/>
    <p:sldMasterId id="2147483668" r:id="rId11"/>
  </p:sldMasterIdLst>
  <p:notesMasterIdLst>
    <p:notesMasterId r:id="rId19"/>
  </p:notesMasterIdLst>
  <p:sldIdLst>
    <p:sldId id="256" r:id="rId12"/>
    <p:sldId id="258" r:id="rId13"/>
    <p:sldId id="262" r:id="rId14"/>
    <p:sldId id="261" r:id="rId15"/>
    <p:sldId id="260" r:id="rId16"/>
    <p:sldId id="263" r:id="rId17"/>
    <p:sldId id="259" r:id="rId18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20"/>
      <p:bold r:id="rId21"/>
      <p:italic r:id="rId22"/>
      <p:boldItalic r:id="rId23"/>
    </p:embeddedFont>
    <p:embeddedFont>
      <p:font typeface="Open Sans" panose="020B0606030504020204" pitchFamily="34" charset="0"/>
      <p:regular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font" Target="fonts/font2.fntdata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font" Target="fonts/font5.fntdata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font" Target="fonts/font4.fntdata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font" Target="fonts/font3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825632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89" name="Google Shape;8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31546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104" name="Google Shape;10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64784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104" name="Google Shape;10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9096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104" name="Google Shape;10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87652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104" name="Google Shape;10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93692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104" name="Google Shape;10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59979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110" name="Google Shape;11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95285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ritage cover slide">
  <p:cSld name="Heritage cover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title"/>
          </p:nvPr>
        </p:nvSpPr>
        <p:spPr>
          <a:xfrm>
            <a:off x="157161" y="215900"/>
            <a:ext cx="5424486" cy="2270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44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1"/>
          </p:nvPr>
        </p:nvSpPr>
        <p:spPr>
          <a:xfrm>
            <a:off x="5775160" y="3923632"/>
            <a:ext cx="3195052" cy="1038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fographic or graph content slide">
  <p:cSld name="Infographic or graph content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214610" y="206375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32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214312" y="1143000"/>
            <a:ext cx="8704200" cy="38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ritage end slide">
  <p:cSld name="Heritage end slid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178934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44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178934" y="1200150"/>
            <a:ext cx="8229600" cy="1553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sponsible cover slide">
  <p:cSld name="Responsible cover slide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157161" y="215900"/>
            <a:ext cx="5424600" cy="22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Open Sans"/>
              <a:buNone/>
              <a:defRPr sz="4400" b="1" i="0" u="none" strike="noStrike" cap="none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5775160" y="3923632"/>
            <a:ext cx="3195000" cy="103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ventive cover slide">
  <p:cSld name="Inventive cover slid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>
            <a:spLocks noGrp="1"/>
          </p:cNvSpPr>
          <p:nvPr>
            <p:ph type="title"/>
          </p:nvPr>
        </p:nvSpPr>
        <p:spPr>
          <a:xfrm>
            <a:off x="157161" y="215900"/>
            <a:ext cx="5424600" cy="22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Open Sans"/>
              <a:buNone/>
              <a:defRPr sz="4400" b="1" i="0" u="none" strike="noStrike" cap="none">
                <a:solidFill>
                  <a:schemeClr val="accent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1"/>
          </p:nvPr>
        </p:nvSpPr>
        <p:spPr>
          <a:xfrm>
            <a:off x="5775160" y="3923632"/>
            <a:ext cx="3195000" cy="103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94755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9475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enerous cover slide">
  <p:cSld name="Generous cover slide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>
            <a:spLocks noGrp="1"/>
          </p:cNvSpPr>
          <p:nvPr>
            <p:ph type="title"/>
          </p:nvPr>
        </p:nvSpPr>
        <p:spPr>
          <a:xfrm>
            <a:off x="157161" y="215900"/>
            <a:ext cx="5424600" cy="22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Open Sans"/>
              <a:buNone/>
              <a:defRPr sz="4400" b="1" i="0" u="none" strike="noStrike" cap="none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body" idx="1"/>
          </p:nvPr>
        </p:nvSpPr>
        <p:spPr>
          <a:xfrm>
            <a:off x="6152444" y="3881260"/>
            <a:ext cx="2753100" cy="103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94C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694C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sponsible end slide">
  <p:cSld name="Responsible end slide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7"/>
          <p:cNvSpPr txBox="1">
            <a:spLocks noGrp="1"/>
          </p:cNvSpPr>
          <p:nvPr>
            <p:ph type="title"/>
          </p:nvPr>
        </p:nvSpPr>
        <p:spPr>
          <a:xfrm>
            <a:off x="178934" y="206375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Open Sans"/>
              <a:buNone/>
              <a:defRPr sz="4400" b="1" i="0" u="none" strike="noStrike" cap="none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1"/>
          </p:nvPr>
        </p:nvSpPr>
        <p:spPr>
          <a:xfrm>
            <a:off x="178934" y="1200150"/>
            <a:ext cx="8229600" cy="1553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ventive end slide">
  <p:cSld name="Inventive end slide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178934" y="206375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Open Sans"/>
              <a:buNone/>
              <a:defRPr sz="4400" b="1" i="0" u="none" strike="noStrike" cap="none">
                <a:solidFill>
                  <a:schemeClr val="accent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178934" y="1200150"/>
            <a:ext cx="8229600" cy="1553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94755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9475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enerous end slide">
  <p:cSld name="Generous end slide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1"/>
          <p:cNvSpPr txBox="1">
            <a:spLocks noGrp="1"/>
          </p:cNvSpPr>
          <p:nvPr>
            <p:ph type="title"/>
          </p:nvPr>
        </p:nvSpPr>
        <p:spPr>
          <a:xfrm>
            <a:off x="178934" y="206375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Open Sans"/>
              <a:buNone/>
              <a:defRPr sz="4400" b="1" i="0" u="none" strike="noStrike" cap="none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p21"/>
          <p:cNvSpPr txBox="1">
            <a:spLocks noGrp="1"/>
          </p:cNvSpPr>
          <p:nvPr>
            <p:ph type="body" idx="1"/>
          </p:nvPr>
        </p:nvSpPr>
        <p:spPr>
          <a:xfrm>
            <a:off x="178934" y="1200150"/>
            <a:ext cx="8229600" cy="1553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5.xml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4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5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6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57161" y="215900"/>
            <a:ext cx="5424486" cy="2270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44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5772150" y="3175000"/>
            <a:ext cx="2914649" cy="1419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BFA4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8" descr="socialmedia_youtub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7175" y="3930650"/>
            <a:ext cx="766800" cy="82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92212" y="3930650"/>
            <a:ext cx="766800" cy="82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127250" y="3930650"/>
            <a:ext cx="766800" cy="8208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8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44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15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A8C6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20" descr="socialmedia_youtub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7175" y="3930650"/>
            <a:ext cx="766800" cy="82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92212" y="3930650"/>
            <a:ext cx="766800" cy="82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127250" y="3930650"/>
            <a:ext cx="766800" cy="8208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20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44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15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214312" y="206375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32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214312" y="1200150"/>
            <a:ext cx="4110000" cy="33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6" descr="socialmedia_youtub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7175" y="3930650"/>
            <a:ext cx="766762" cy="820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92212" y="3930650"/>
            <a:ext cx="766762" cy="820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127250" y="3930650"/>
            <a:ext cx="766762" cy="820737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44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155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157161" y="215900"/>
            <a:ext cx="5424600" cy="22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44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5772150" y="3175000"/>
            <a:ext cx="2914500" cy="14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44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15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9" name="Google Shape;39;p9" descr="socialmedia_youtub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7175" y="3930650"/>
            <a:ext cx="766800" cy="82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92212" y="3930650"/>
            <a:ext cx="766800" cy="82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127250" y="3930650"/>
            <a:ext cx="766800" cy="8208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title"/>
          </p:nvPr>
        </p:nvSpPr>
        <p:spPr>
          <a:xfrm>
            <a:off x="157161" y="215900"/>
            <a:ext cx="5424600" cy="22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44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5772150" y="3175000"/>
            <a:ext cx="2914500" cy="14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BFA4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title"/>
          </p:nvPr>
        </p:nvSpPr>
        <p:spPr>
          <a:xfrm>
            <a:off x="157161" y="215900"/>
            <a:ext cx="5424600" cy="22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44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1"/>
          </p:nvPr>
        </p:nvSpPr>
        <p:spPr>
          <a:xfrm>
            <a:off x="5772150" y="3175000"/>
            <a:ext cx="2914500" cy="14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A8C6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157161" y="215900"/>
            <a:ext cx="5424600" cy="22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44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5772150" y="3175000"/>
            <a:ext cx="2914500" cy="14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6" descr="socialmedia_youtub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7175" y="3930650"/>
            <a:ext cx="766800" cy="82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92212" y="3930650"/>
            <a:ext cx="766800" cy="82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127250" y="3930650"/>
            <a:ext cx="766800" cy="8208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6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44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15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BB69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2"/>
          <p:cNvSpPr txBox="1">
            <a:spLocks noGrp="1"/>
          </p:cNvSpPr>
          <p:nvPr>
            <p:ph type="title"/>
          </p:nvPr>
        </p:nvSpPr>
        <p:spPr>
          <a:xfrm>
            <a:off x="157161" y="215900"/>
            <a:ext cx="5424486" cy="2270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pen Sans"/>
              <a:buNone/>
            </a:pPr>
            <a:r>
              <a:rPr lang="en-US" dirty="0" smtClean="0"/>
              <a:t>A brief introduction into Uttlesford Citizens Advice</a:t>
            </a:r>
            <a:endParaRPr dirty="0"/>
          </a:p>
        </p:txBody>
      </p:sp>
      <p:sp>
        <p:nvSpPr>
          <p:cNvPr id="92" name="Google Shape;92;p22"/>
          <p:cNvSpPr txBox="1">
            <a:spLocks noGrp="1"/>
          </p:cNvSpPr>
          <p:nvPr>
            <p:ph type="body" idx="1"/>
          </p:nvPr>
        </p:nvSpPr>
        <p:spPr>
          <a:xfrm>
            <a:off x="5775325" y="3924300"/>
            <a:ext cx="3195637" cy="1038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April 2019</a:t>
            </a: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66" y="3475120"/>
            <a:ext cx="3493296" cy="12702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4"/>
          <p:cNvSpPr txBox="1">
            <a:spLocks noGrp="1"/>
          </p:cNvSpPr>
          <p:nvPr>
            <p:ph type="title"/>
          </p:nvPr>
        </p:nvSpPr>
        <p:spPr>
          <a:xfrm>
            <a:off x="214312" y="206375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pen Sans"/>
              <a:buNone/>
            </a:pPr>
            <a:r>
              <a:rPr lang="en-US" sz="3200" b="1" i="0" u="none" strike="noStrike" cap="none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What we do</a:t>
            </a:r>
            <a:endParaRPr dirty="0"/>
          </a:p>
        </p:txBody>
      </p:sp>
      <p:sp>
        <p:nvSpPr>
          <p:cNvPr id="107" name="Google Shape;107;p24"/>
          <p:cNvSpPr txBox="1">
            <a:spLocks noGrp="1"/>
          </p:cNvSpPr>
          <p:nvPr>
            <p:ph type="body" idx="1"/>
          </p:nvPr>
        </p:nvSpPr>
        <p:spPr>
          <a:xfrm>
            <a:off x="214312" y="1063775"/>
            <a:ext cx="8704200" cy="38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dirty="0" smtClean="0"/>
              <a:t>78 volunteers and 13 part-time staff help people with their problems.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en-GB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dirty="0" smtClean="0"/>
              <a:t>Problems often come at a time when you are least able to cope with them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en-GB" sz="2000" b="0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dirty="0" smtClean="0"/>
              <a:t>Problems have a tendency to spiral quickly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en-GB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dirty="0" smtClean="0"/>
              <a:t>30% of our clients are regularly using the service to manage the demands of modern life. Over 45% of our clients have long term health conditions (physical/ mental or sensory).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en-GB" sz="2000" b="0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dirty="0" smtClean="0"/>
              <a:t>We try to stop the spiral or slow it down – by empowering and supporting approximately 3000 people who come to us with about 12,000 issues a year.</a:t>
            </a:r>
            <a:endParaRPr sz="2000" b="0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4"/>
          <p:cNvSpPr txBox="1">
            <a:spLocks noGrp="1"/>
          </p:cNvSpPr>
          <p:nvPr>
            <p:ph type="title"/>
          </p:nvPr>
        </p:nvSpPr>
        <p:spPr>
          <a:xfrm>
            <a:off x="214312" y="206375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pen Sans"/>
              <a:buNone/>
            </a:pPr>
            <a:r>
              <a:rPr lang="en-US" sz="3200" b="1" i="0" u="none" strike="noStrike" cap="none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How do we help </a:t>
            </a:r>
            <a:endParaRPr dirty="0"/>
          </a:p>
        </p:txBody>
      </p:sp>
      <p:sp>
        <p:nvSpPr>
          <p:cNvPr id="107" name="Google Shape;107;p24"/>
          <p:cNvSpPr txBox="1">
            <a:spLocks noGrp="1"/>
          </p:cNvSpPr>
          <p:nvPr>
            <p:ph type="body" idx="1"/>
          </p:nvPr>
        </p:nvSpPr>
        <p:spPr>
          <a:xfrm>
            <a:off x="247195" y="968828"/>
            <a:ext cx="8704200" cy="38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2000" b="0" i="0" u="none" strike="noStrike" cap="none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People call, email, pop into one of our offices, or get referred to us.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en-GB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dirty="0" smtClean="0"/>
              <a:t>We listen in a non-judgemental way and gently probe to understand their concerns and challenges.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en-GB" sz="2000" b="0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dirty="0" smtClean="0"/>
              <a:t>We help clients to; break down their problems into manageable chucks; understand their priorities; understand their options.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en-GB" sz="2000" b="0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dirty="0" smtClean="0"/>
              <a:t>We provide practical help - writing letters, making calls, completing forms, explaining the law or processes to progress an issue. We regularly link people to charitable and wider support.</a:t>
            </a:r>
            <a:endParaRPr sz="2000" b="0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5383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4"/>
          <p:cNvSpPr txBox="1">
            <a:spLocks noGrp="1"/>
          </p:cNvSpPr>
          <p:nvPr>
            <p:ph type="title"/>
          </p:nvPr>
        </p:nvSpPr>
        <p:spPr>
          <a:xfrm>
            <a:off x="214312" y="206375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pen Sans"/>
              <a:buNone/>
            </a:pPr>
            <a:r>
              <a:rPr lang="en-US" dirty="0" smtClean="0"/>
              <a:t>What services do we offer</a:t>
            </a:r>
            <a:endParaRPr dirty="0"/>
          </a:p>
        </p:txBody>
      </p:sp>
      <p:sp>
        <p:nvSpPr>
          <p:cNvPr id="107" name="Google Shape;107;p24"/>
          <p:cNvSpPr txBox="1">
            <a:spLocks noGrp="1"/>
          </p:cNvSpPr>
          <p:nvPr>
            <p:ph type="body" idx="1"/>
          </p:nvPr>
        </p:nvSpPr>
        <p:spPr>
          <a:xfrm>
            <a:off x="214312" y="1143000"/>
            <a:ext cx="8704200" cy="38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2000" b="0" i="0" u="none" strike="noStrike" cap="none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We </a:t>
            </a:r>
            <a:r>
              <a:rPr lang="en-GB" dirty="0" smtClean="0"/>
              <a:t>run various services that are </a:t>
            </a:r>
            <a:r>
              <a:rPr lang="en-GB" sz="2000" b="0" i="0" u="none" strike="noStrike" cap="none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driven by the local need and funding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en-GB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2000" b="1" i="0" u="none" strike="noStrike" cap="none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General Advice </a:t>
            </a:r>
            <a:r>
              <a:rPr lang="en-GB" sz="2000" b="0" i="0" u="none" strike="noStrike" cap="none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– Housing, benefits, consumer, relationship, employment, community care, immigration and discrimination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b="1" dirty="0" smtClean="0"/>
              <a:t>Specialist Debt Advice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b="1" dirty="0" smtClean="0"/>
              <a:t>Disability home visit and appeal support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b="1" dirty="0" smtClean="0"/>
              <a:t>Help to claim </a:t>
            </a:r>
            <a:r>
              <a:rPr lang="en-GB" dirty="0" smtClean="0"/>
              <a:t>Universal Credit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b="1" dirty="0" smtClean="0"/>
              <a:t>Warm Homes help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b="1" dirty="0" smtClean="0"/>
              <a:t>Campaigns and research </a:t>
            </a:r>
            <a:r>
              <a:rPr lang="en-GB" sz="2000" b="1" i="0" u="none" strike="noStrike" cap="none" dirty="0" smtClean="0">
                <a:solidFill>
                  <a:schemeClr val="dk1"/>
                </a:solidFill>
                <a:sym typeface="Open Sans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b="1" dirty="0" smtClean="0"/>
              <a:t>Solicitor’s rota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b="1" dirty="0" smtClean="0"/>
              <a:t>Frontline</a:t>
            </a:r>
            <a:endParaRPr sz="2000" b="1" i="0" u="none" strike="noStrike" cap="none" dirty="0">
              <a:solidFill>
                <a:schemeClr val="dk1"/>
              </a:solidFill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31856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4"/>
          <p:cNvSpPr txBox="1">
            <a:spLocks noGrp="1"/>
          </p:cNvSpPr>
          <p:nvPr>
            <p:ph type="title"/>
          </p:nvPr>
        </p:nvSpPr>
        <p:spPr>
          <a:xfrm>
            <a:off x="214312" y="206375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pen Sans"/>
              <a:buNone/>
            </a:pPr>
            <a:r>
              <a:rPr lang="en-US" sz="3200" b="1" i="0" u="none" strike="noStrike" cap="none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Where do we do it?</a:t>
            </a:r>
            <a:endParaRPr dirty="0"/>
          </a:p>
        </p:txBody>
      </p:sp>
      <p:sp>
        <p:nvSpPr>
          <p:cNvPr id="107" name="Google Shape;107;p24"/>
          <p:cNvSpPr txBox="1">
            <a:spLocks noGrp="1"/>
          </p:cNvSpPr>
          <p:nvPr>
            <p:ph type="body" idx="1"/>
          </p:nvPr>
        </p:nvSpPr>
        <p:spPr>
          <a:xfrm>
            <a:off x="214312" y="1143000"/>
            <a:ext cx="8704200" cy="38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dirty="0" smtClean="0"/>
              <a:t>We provide phone appointments, email support and face to face support in;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en-GB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dirty="0" smtClean="0"/>
              <a:t>Saffron Walden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dirty="0" smtClean="0"/>
              <a:t>Great Dunmow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dirty="0" smtClean="0"/>
              <a:t>Stansted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dirty="0" smtClean="0"/>
              <a:t>Thaxted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en-GB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dirty="0" smtClean="0"/>
              <a:t>We also offer home visits to help people with disability benefit claims.</a:t>
            </a:r>
            <a:endParaRPr sz="2000" b="0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25445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4"/>
          <p:cNvSpPr txBox="1">
            <a:spLocks noGrp="1"/>
          </p:cNvSpPr>
          <p:nvPr>
            <p:ph type="title"/>
          </p:nvPr>
        </p:nvSpPr>
        <p:spPr>
          <a:xfrm>
            <a:off x="214312" y="206375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pen Sans"/>
              <a:buNone/>
            </a:pPr>
            <a:r>
              <a:rPr lang="en-US" dirty="0" smtClean="0"/>
              <a:t>How are we funded</a:t>
            </a:r>
            <a:r>
              <a:rPr lang="en-US" sz="3200" b="1" i="0" u="none" strike="noStrike" cap="none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?</a:t>
            </a:r>
            <a:endParaRPr dirty="0"/>
          </a:p>
        </p:txBody>
      </p:sp>
      <p:sp>
        <p:nvSpPr>
          <p:cNvPr id="107" name="Google Shape;107;p24"/>
          <p:cNvSpPr txBox="1">
            <a:spLocks noGrp="1"/>
          </p:cNvSpPr>
          <p:nvPr>
            <p:ph type="body" idx="1"/>
          </p:nvPr>
        </p:nvSpPr>
        <p:spPr>
          <a:xfrm>
            <a:off x="214312" y="1143000"/>
            <a:ext cx="8704200" cy="38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dirty="0" smtClean="0"/>
              <a:t>Although we are a voluntary service – funding is needed for specialist paid staff, trainers, </a:t>
            </a:r>
            <a:r>
              <a:rPr lang="en-GB" dirty="0" err="1" smtClean="0"/>
              <a:t>supervisers</a:t>
            </a:r>
            <a:r>
              <a:rPr lang="en-GB" dirty="0" smtClean="0"/>
              <a:t>, management and quality assurance. We also need space, phones, computers, insurance, coffee, biscuits…and tissues!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en-GB" sz="2000" b="0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dirty="0" smtClean="0"/>
              <a:t>We really appreciate the support we get from the district, town and parish councils – other funders include Essex County Council, West Essex Clinical Commissioning Group, DWP, South Cambridgeshire District Council, </a:t>
            </a:r>
            <a:r>
              <a:rPr lang="en-GB" dirty="0" err="1" smtClean="0"/>
              <a:t>Hastoe</a:t>
            </a:r>
            <a:r>
              <a:rPr lang="en-GB" dirty="0" smtClean="0"/>
              <a:t> Housing, Essex Community Foundation, local groups like Saffron Walden Golf Club, Thaxted Flower Group, Rotary Club, the Quakers – lists change each year but we seem to mostly cover our costs!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en-GB" sz="2000" b="0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027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BB69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5"/>
          <p:cNvSpPr txBox="1">
            <a:spLocks noGrp="1"/>
          </p:cNvSpPr>
          <p:nvPr>
            <p:ph type="title"/>
          </p:nvPr>
        </p:nvSpPr>
        <p:spPr>
          <a:xfrm>
            <a:off x="179386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pen Sans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Thank you</a:t>
            </a:r>
            <a:endParaRPr/>
          </a:p>
        </p:txBody>
      </p:sp>
      <p:sp>
        <p:nvSpPr>
          <p:cNvPr id="113" name="Google Shape;113;p25"/>
          <p:cNvSpPr txBox="1">
            <a:spLocks noGrp="1"/>
          </p:cNvSpPr>
          <p:nvPr>
            <p:ph type="body" idx="1"/>
          </p:nvPr>
        </p:nvSpPr>
        <p:spPr>
          <a:xfrm>
            <a:off x="179386" y="1200150"/>
            <a:ext cx="8229600" cy="155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dirty="0" smtClean="0"/>
              <a:t>Kate Robson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000" b="0" i="0" strike="noStrike" cap="none" dirty="0" smtClean="0">
                <a:solidFill>
                  <a:schemeClr val="bg2">
                    <a:lumMod val="75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manager@uttlesfordcab.cabnet.org.uk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dirty="0" smtClean="0"/>
              <a:t>01799 526557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ver slides">
  <a:themeElements>
    <a:clrScheme name="Citizens Advice">
      <a:dk1>
        <a:srgbClr val="183E70"/>
      </a:dk1>
      <a:lt1>
        <a:srgbClr val="FFFFFF"/>
      </a:lt1>
      <a:dk2>
        <a:srgbClr val="183E70"/>
      </a:dk2>
      <a:lt2>
        <a:srgbClr val="F0A756"/>
      </a:lt2>
      <a:accent1>
        <a:srgbClr val="3C3249"/>
      </a:accent1>
      <a:accent2>
        <a:srgbClr val="90C893"/>
      </a:accent2>
      <a:accent3>
        <a:srgbClr val="094755"/>
      </a:accent3>
      <a:accent4>
        <a:srgbClr val="F3BFA4"/>
      </a:accent4>
      <a:accent5>
        <a:srgbClr val="00694C"/>
      </a:accent5>
      <a:accent6>
        <a:srgbClr val="AFA8C6"/>
      </a:accent6>
      <a:hlink>
        <a:srgbClr val="0000FF"/>
      </a:hlink>
      <a:folHlink>
        <a:srgbClr val="C1C1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3_End slides">
  <a:themeElements>
    <a:clrScheme name="Citizens Advice">
      <a:dk1>
        <a:srgbClr val="183E70"/>
      </a:dk1>
      <a:lt1>
        <a:srgbClr val="FFFFFF"/>
      </a:lt1>
      <a:dk2>
        <a:srgbClr val="183E70"/>
      </a:dk2>
      <a:lt2>
        <a:srgbClr val="F0A756"/>
      </a:lt2>
      <a:accent1>
        <a:srgbClr val="3C3249"/>
      </a:accent1>
      <a:accent2>
        <a:srgbClr val="90C893"/>
      </a:accent2>
      <a:accent3>
        <a:srgbClr val="094755"/>
      </a:accent3>
      <a:accent4>
        <a:srgbClr val="F3BFA4"/>
      </a:accent4>
      <a:accent5>
        <a:srgbClr val="00694C"/>
      </a:accent5>
      <a:accent6>
        <a:srgbClr val="AFA8C6"/>
      </a:accent6>
      <a:hlink>
        <a:srgbClr val="0000FF"/>
      </a:hlink>
      <a:folHlink>
        <a:srgbClr val="C1C1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4_End slides">
  <a:themeElements>
    <a:clrScheme name="Citizens Advice">
      <a:dk1>
        <a:srgbClr val="183E70"/>
      </a:dk1>
      <a:lt1>
        <a:srgbClr val="FFFFFF"/>
      </a:lt1>
      <a:dk2>
        <a:srgbClr val="183E70"/>
      </a:dk2>
      <a:lt2>
        <a:srgbClr val="F0A756"/>
      </a:lt2>
      <a:accent1>
        <a:srgbClr val="3C3249"/>
      </a:accent1>
      <a:accent2>
        <a:srgbClr val="90C893"/>
      </a:accent2>
      <a:accent3>
        <a:srgbClr val="094755"/>
      </a:accent3>
      <a:accent4>
        <a:srgbClr val="F3BFA4"/>
      </a:accent4>
      <a:accent5>
        <a:srgbClr val="00694C"/>
      </a:accent5>
      <a:accent6>
        <a:srgbClr val="AFA8C6"/>
      </a:accent6>
      <a:hlink>
        <a:srgbClr val="0000FF"/>
      </a:hlink>
      <a:folHlink>
        <a:srgbClr val="C1C1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 slides">
  <a:themeElements>
    <a:clrScheme name="Citizens Advice">
      <a:dk1>
        <a:srgbClr val="183E70"/>
      </a:dk1>
      <a:lt1>
        <a:srgbClr val="FFFFFF"/>
      </a:lt1>
      <a:dk2>
        <a:srgbClr val="183E70"/>
      </a:dk2>
      <a:lt2>
        <a:srgbClr val="F0A756"/>
      </a:lt2>
      <a:accent1>
        <a:srgbClr val="3C3249"/>
      </a:accent1>
      <a:accent2>
        <a:srgbClr val="90C893"/>
      </a:accent2>
      <a:accent3>
        <a:srgbClr val="094755"/>
      </a:accent3>
      <a:accent4>
        <a:srgbClr val="F3BFA4"/>
      </a:accent4>
      <a:accent5>
        <a:srgbClr val="00694C"/>
      </a:accent5>
      <a:accent6>
        <a:srgbClr val="AFA8C6"/>
      </a:accent6>
      <a:hlink>
        <a:srgbClr val="0000FF"/>
      </a:hlink>
      <a:folHlink>
        <a:srgbClr val="C1C1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nd slides">
  <a:themeElements>
    <a:clrScheme name="Citizens Advice">
      <a:dk1>
        <a:srgbClr val="183E70"/>
      </a:dk1>
      <a:lt1>
        <a:srgbClr val="FFFFFF"/>
      </a:lt1>
      <a:dk2>
        <a:srgbClr val="183E70"/>
      </a:dk2>
      <a:lt2>
        <a:srgbClr val="F0A756"/>
      </a:lt2>
      <a:accent1>
        <a:srgbClr val="3C3249"/>
      </a:accent1>
      <a:accent2>
        <a:srgbClr val="90C893"/>
      </a:accent2>
      <a:accent3>
        <a:srgbClr val="094755"/>
      </a:accent3>
      <a:accent4>
        <a:srgbClr val="F3BFA4"/>
      </a:accent4>
      <a:accent5>
        <a:srgbClr val="00694C"/>
      </a:accent5>
      <a:accent6>
        <a:srgbClr val="AFA8C6"/>
      </a:accent6>
      <a:hlink>
        <a:srgbClr val="0000FF"/>
      </a:hlink>
      <a:folHlink>
        <a:srgbClr val="C1C1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ver slides">
  <a:themeElements>
    <a:clrScheme name="Citizens Advice">
      <a:dk1>
        <a:srgbClr val="183E70"/>
      </a:dk1>
      <a:lt1>
        <a:srgbClr val="FFFFFF"/>
      </a:lt1>
      <a:dk2>
        <a:srgbClr val="183E70"/>
      </a:dk2>
      <a:lt2>
        <a:srgbClr val="F0A756"/>
      </a:lt2>
      <a:accent1>
        <a:srgbClr val="3C3249"/>
      </a:accent1>
      <a:accent2>
        <a:srgbClr val="90C893"/>
      </a:accent2>
      <a:accent3>
        <a:srgbClr val="094755"/>
      </a:accent3>
      <a:accent4>
        <a:srgbClr val="F3BFA4"/>
      </a:accent4>
      <a:accent5>
        <a:srgbClr val="00694C"/>
      </a:accent5>
      <a:accent6>
        <a:srgbClr val="AFA8C6"/>
      </a:accent6>
      <a:hlink>
        <a:srgbClr val="0000FF"/>
      </a:hlink>
      <a:folHlink>
        <a:srgbClr val="C1C1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End slides">
  <a:themeElements>
    <a:clrScheme name="Citizens Advice">
      <a:dk1>
        <a:srgbClr val="183E70"/>
      </a:dk1>
      <a:lt1>
        <a:srgbClr val="FFFFFF"/>
      </a:lt1>
      <a:dk2>
        <a:srgbClr val="183E70"/>
      </a:dk2>
      <a:lt2>
        <a:srgbClr val="F0A756"/>
      </a:lt2>
      <a:accent1>
        <a:srgbClr val="3C3249"/>
      </a:accent1>
      <a:accent2>
        <a:srgbClr val="90C893"/>
      </a:accent2>
      <a:accent3>
        <a:srgbClr val="094755"/>
      </a:accent3>
      <a:accent4>
        <a:srgbClr val="F3BFA4"/>
      </a:accent4>
      <a:accent5>
        <a:srgbClr val="00694C"/>
      </a:accent5>
      <a:accent6>
        <a:srgbClr val="AFA8C6"/>
      </a:accent6>
      <a:hlink>
        <a:srgbClr val="0000FF"/>
      </a:hlink>
      <a:folHlink>
        <a:srgbClr val="C1C1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Cover slides">
  <a:themeElements>
    <a:clrScheme name="Citizens Advice">
      <a:dk1>
        <a:srgbClr val="183E70"/>
      </a:dk1>
      <a:lt1>
        <a:srgbClr val="FFFFFF"/>
      </a:lt1>
      <a:dk2>
        <a:srgbClr val="183E70"/>
      </a:dk2>
      <a:lt2>
        <a:srgbClr val="F0A756"/>
      </a:lt2>
      <a:accent1>
        <a:srgbClr val="3C3249"/>
      </a:accent1>
      <a:accent2>
        <a:srgbClr val="90C893"/>
      </a:accent2>
      <a:accent3>
        <a:srgbClr val="094755"/>
      </a:accent3>
      <a:accent4>
        <a:srgbClr val="F3BFA4"/>
      </a:accent4>
      <a:accent5>
        <a:srgbClr val="00694C"/>
      </a:accent5>
      <a:accent6>
        <a:srgbClr val="AFA8C6"/>
      </a:accent6>
      <a:hlink>
        <a:srgbClr val="0000FF"/>
      </a:hlink>
      <a:folHlink>
        <a:srgbClr val="C1C1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3_Cover slides">
  <a:themeElements>
    <a:clrScheme name="Citizens Advice">
      <a:dk1>
        <a:srgbClr val="183E70"/>
      </a:dk1>
      <a:lt1>
        <a:srgbClr val="FFFFFF"/>
      </a:lt1>
      <a:dk2>
        <a:srgbClr val="183E70"/>
      </a:dk2>
      <a:lt2>
        <a:srgbClr val="F0A756"/>
      </a:lt2>
      <a:accent1>
        <a:srgbClr val="3C3249"/>
      </a:accent1>
      <a:accent2>
        <a:srgbClr val="90C893"/>
      </a:accent2>
      <a:accent3>
        <a:srgbClr val="094755"/>
      </a:accent3>
      <a:accent4>
        <a:srgbClr val="F3BFA4"/>
      </a:accent4>
      <a:accent5>
        <a:srgbClr val="00694C"/>
      </a:accent5>
      <a:accent6>
        <a:srgbClr val="AFA8C6"/>
      </a:accent6>
      <a:hlink>
        <a:srgbClr val="0000FF"/>
      </a:hlink>
      <a:folHlink>
        <a:srgbClr val="C1C1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4_Cover slides">
  <a:themeElements>
    <a:clrScheme name="Citizens Advice">
      <a:dk1>
        <a:srgbClr val="183E70"/>
      </a:dk1>
      <a:lt1>
        <a:srgbClr val="FFFFFF"/>
      </a:lt1>
      <a:dk2>
        <a:srgbClr val="183E70"/>
      </a:dk2>
      <a:lt2>
        <a:srgbClr val="F0A756"/>
      </a:lt2>
      <a:accent1>
        <a:srgbClr val="3C3249"/>
      </a:accent1>
      <a:accent2>
        <a:srgbClr val="90C893"/>
      </a:accent2>
      <a:accent3>
        <a:srgbClr val="094755"/>
      </a:accent3>
      <a:accent4>
        <a:srgbClr val="F3BFA4"/>
      </a:accent4>
      <a:accent5>
        <a:srgbClr val="00694C"/>
      </a:accent5>
      <a:accent6>
        <a:srgbClr val="AFA8C6"/>
      </a:accent6>
      <a:hlink>
        <a:srgbClr val="0000FF"/>
      </a:hlink>
      <a:folHlink>
        <a:srgbClr val="C1C1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2_End slides">
  <a:themeElements>
    <a:clrScheme name="Citizens Advice">
      <a:dk1>
        <a:srgbClr val="183E70"/>
      </a:dk1>
      <a:lt1>
        <a:srgbClr val="FFFFFF"/>
      </a:lt1>
      <a:dk2>
        <a:srgbClr val="183E70"/>
      </a:dk2>
      <a:lt2>
        <a:srgbClr val="F0A756"/>
      </a:lt2>
      <a:accent1>
        <a:srgbClr val="3C3249"/>
      </a:accent1>
      <a:accent2>
        <a:srgbClr val="90C893"/>
      </a:accent2>
      <a:accent3>
        <a:srgbClr val="094755"/>
      </a:accent3>
      <a:accent4>
        <a:srgbClr val="F3BFA4"/>
      </a:accent4>
      <a:accent5>
        <a:srgbClr val="00694C"/>
      </a:accent5>
      <a:accent6>
        <a:srgbClr val="AFA8C6"/>
      </a:accent6>
      <a:hlink>
        <a:srgbClr val="0000FF"/>
      </a:hlink>
      <a:folHlink>
        <a:srgbClr val="C1C1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430</Words>
  <Application>Microsoft Office PowerPoint</Application>
  <PresentationFormat>On-screen Show (16:9)</PresentationFormat>
  <Paragraphs>48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7</vt:i4>
      </vt:variant>
    </vt:vector>
  </HeadingPairs>
  <TitlesOfParts>
    <vt:vector size="21" baseType="lpstr">
      <vt:lpstr>Calibri</vt:lpstr>
      <vt:lpstr>Open Sans</vt:lpstr>
      <vt:lpstr>Arial</vt:lpstr>
      <vt:lpstr>1_Cover slides</vt:lpstr>
      <vt:lpstr>Content slides</vt:lpstr>
      <vt:lpstr>1_End slides</vt:lpstr>
      <vt:lpstr>Cover slides</vt:lpstr>
      <vt:lpstr>End slides</vt:lpstr>
      <vt:lpstr>2_Cover slides</vt:lpstr>
      <vt:lpstr>3_Cover slides</vt:lpstr>
      <vt:lpstr>4_Cover slides</vt:lpstr>
      <vt:lpstr>2_End slides</vt:lpstr>
      <vt:lpstr>3_End slides</vt:lpstr>
      <vt:lpstr>4_End slides</vt:lpstr>
      <vt:lpstr>A brief introduction into Uttlesford Citizens Advice</vt:lpstr>
      <vt:lpstr>What we do</vt:lpstr>
      <vt:lpstr>How do we help </vt:lpstr>
      <vt:lpstr>What services do we offer</vt:lpstr>
      <vt:lpstr>Where do we do it?</vt:lpstr>
      <vt:lpstr>How are we funded?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brief introduction into Uttlesford Citizens Advice</dc:title>
  <dc:creator>kate robson</dc:creator>
  <cp:lastModifiedBy>Admin</cp:lastModifiedBy>
  <cp:revision>13</cp:revision>
  <dcterms:modified xsi:type="dcterms:W3CDTF">2019-05-07T09:47:20Z</dcterms:modified>
</cp:coreProperties>
</file>