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theme/theme6.xml" ContentType="application/vnd.openxmlformats-officedocument.theme+xml"/>
  <Override PartName="/ppt/slideLayouts/slideLayout5.xml" ContentType="application/vnd.openxmlformats-officedocument.presentationml.slideLayout+xml"/>
  <Override PartName="/ppt/theme/theme7.xml" ContentType="application/vnd.openxmlformats-officedocument.theme+xml"/>
  <Override PartName="/ppt/slideLayouts/slideLayout6.xml" ContentType="application/vnd.openxmlformats-officedocument.presentationml.slideLayout+xml"/>
  <Override PartName="/ppt/theme/theme8.xml" ContentType="application/vnd.openxmlformats-officedocument.theme+xml"/>
  <Override PartName="/ppt/slideLayouts/slideLayout7.xml" ContentType="application/vnd.openxmlformats-officedocument.presentationml.slideLayout+xml"/>
  <Override PartName="/ppt/theme/theme9.xml" ContentType="application/vnd.openxmlformats-officedocument.theme+xml"/>
  <Override PartName="/ppt/slideLayouts/slideLayout8.xml" ContentType="application/vnd.openxmlformats-officedocument.presentationml.slideLayout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  <p:sldMasterId id="2147483659" r:id="rId2"/>
    <p:sldMasterId id="2147483660" r:id="rId3"/>
    <p:sldMasterId id="2147483661" r:id="rId4"/>
    <p:sldMasterId id="2147483662" r:id="rId5"/>
    <p:sldMasterId id="2147483663" r:id="rId6"/>
    <p:sldMasterId id="2147483664" r:id="rId7"/>
    <p:sldMasterId id="2147483665" r:id="rId8"/>
    <p:sldMasterId id="2147483666" r:id="rId9"/>
    <p:sldMasterId id="2147483667" r:id="rId10"/>
    <p:sldMasterId id="2147483668" r:id="rId11"/>
  </p:sldMasterIdLst>
  <p:notesMasterIdLst>
    <p:notesMasterId r:id="rId19"/>
  </p:notesMasterIdLst>
  <p:sldIdLst>
    <p:sldId id="256" r:id="rId12"/>
    <p:sldId id="258" r:id="rId13"/>
    <p:sldId id="262" r:id="rId14"/>
    <p:sldId id="261" r:id="rId15"/>
    <p:sldId id="260" r:id="rId16"/>
    <p:sldId id="263" r:id="rId17"/>
    <p:sldId id="259" r:id="rId1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Open Sans" panose="020B0606030504020204" pitchFamily="3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font" Target="fonts/font5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82563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89" name="Google Shape;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3154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Google Shape;1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478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Google Shape;1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909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Google Shape;1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87652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Google Shape;1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3692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04" name="Google Shape;10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59979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800" b="0" i="0" u="none" strike="noStrike" cap="none"/>
          </a:p>
        </p:txBody>
      </p:sp>
      <p:sp>
        <p:nvSpPr>
          <p:cNvPr id="110" name="Google Shape;11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95285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ritage cover slide">
  <p:cSld name="Heritage cover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486" cy="227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5775160" y="3923632"/>
            <a:ext cx="3195052" cy="1038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fographic or graph content slide">
  <p:cSld name="Infographic or graph content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1461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3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214312" y="1143000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ritage end slide">
  <p:cSld name="Heritage end sli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178934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178934" y="1200150"/>
            <a:ext cx="8229600" cy="1553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ible cover slide">
  <p:cSld name="Responsible cover slid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5775160" y="3923632"/>
            <a:ext cx="3195000" cy="10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ntive cover slide">
  <p:cSld name="Inventive cover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5775160" y="3923632"/>
            <a:ext cx="3195000" cy="10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94755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9475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enerous cover slide">
  <p:cSld name="Generous cover slid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6152444" y="3881260"/>
            <a:ext cx="2753100" cy="103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94C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694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ible end slide">
  <p:cSld name="Responsible end slid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178934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178934" y="1200150"/>
            <a:ext cx="8229600" cy="155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ntive end slide">
  <p:cSld name="Inventive end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178934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178934" y="1200150"/>
            <a:ext cx="8229600" cy="155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94755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9475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enerous end slide">
  <p:cSld name="Generous end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>
            <a:spLocks noGrp="1"/>
          </p:cNvSpPr>
          <p:nvPr>
            <p:ph type="title"/>
          </p:nvPr>
        </p:nvSpPr>
        <p:spPr>
          <a:xfrm>
            <a:off x="178934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body" idx="1"/>
          </p:nvPr>
        </p:nvSpPr>
        <p:spPr>
          <a:xfrm>
            <a:off x="178934" y="1200150"/>
            <a:ext cx="8229600" cy="155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5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5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486" cy="227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72150" y="3175000"/>
            <a:ext cx="2914649" cy="141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BFA4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8" descr="socialmedia_you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2212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27250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5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A8C6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20" descr="socialmedia_you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2212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27250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5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32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214312" y="1200150"/>
            <a:ext cx="4110000" cy="33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6" descr="socialmedia_you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3930650"/>
            <a:ext cx="766762" cy="820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2212" y="3930650"/>
            <a:ext cx="766762" cy="820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27250" y="3930650"/>
            <a:ext cx="766762" cy="82073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5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5772150" y="3175000"/>
            <a:ext cx="29145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5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9" name="Google Shape;39;p9" descr="socialmedia_youtub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7175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2212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7250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5772150" y="3175000"/>
            <a:ext cx="29145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BFA4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5772150" y="3175000"/>
            <a:ext cx="29145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A8C6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600" cy="22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772150" y="3175000"/>
            <a:ext cx="2914500" cy="14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6" descr="socialmedia_youtub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175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2212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27250" y="3930650"/>
            <a:ext cx="766800" cy="8208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5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BB6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title"/>
          </p:nvPr>
        </p:nvSpPr>
        <p:spPr>
          <a:xfrm>
            <a:off x="157161" y="215900"/>
            <a:ext cx="5424486" cy="227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dirty="0" smtClean="0"/>
              <a:t>A brief introduction into Uttlesford Citizens Advice</a:t>
            </a:r>
            <a:endParaRPr dirty="0"/>
          </a:p>
        </p:txBody>
      </p:sp>
      <p:sp>
        <p:nvSpPr>
          <p:cNvPr id="92" name="Google Shape;92;p22"/>
          <p:cNvSpPr txBox="1">
            <a:spLocks noGrp="1"/>
          </p:cNvSpPr>
          <p:nvPr>
            <p:ph type="body" idx="1"/>
          </p:nvPr>
        </p:nvSpPr>
        <p:spPr>
          <a:xfrm>
            <a:off x="5775325" y="3924300"/>
            <a:ext cx="3195637" cy="1038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April 2019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6" y="3475120"/>
            <a:ext cx="3493296" cy="1270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sz="3200" b="1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we do</a:t>
            </a:r>
            <a:endParaRPr dirty="0"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1"/>
          </p:nvPr>
        </p:nvSpPr>
        <p:spPr>
          <a:xfrm>
            <a:off x="214312" y="1063775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78 volunteers and 13 part-time staff help people with their problems.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Problems often come at a time when you are least able to cope with them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Problems have a tendency to spiral quickly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30% of our clients are regularly using the service to manage the demands of modern life. Over 45% of our clients have long term health conditions (physical/ mental or sensory).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try to stop the spiral or slow it down – by empowering and supporting approximately 3000 people who come to us with about 12,000 issues a year.</a:t>
            </a:r>
            <a:endParaRPr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sz="3200" b="1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do we help </a:t>
            </a:r>
            <a:endParaRPr dirty="0"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1"/>
          </p:nvPr>
        </p:nvSpPr>
        <p:spPr>
          <a:xfrm>
            <a:off x="247195" y="968828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People call, email, pop into one of our offices, or get referred to us.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listen in a non-judgemental way and gently probe to understand their concerns and challenges.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help clients to; break down their problems into manageable chucks; understand their priorities; understand their options.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provide practical help - writing letters, making calls, completing forms, explaining the law or processes to progress an issue. We regularly link people to charitable and wider support.</a:t>
            </a:r>
            <a:endParaRPr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538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dirty="0" smtClean="0"/>
              <a:t>What services do we offer</a:t>
            </a:r>
            <a:endParaRPr dirty="0"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1"/>
          </p:nvPr>
        </p:nvSpPr>
        <p:spPr>
          <a:xfrm>
            <a:off x="214312" y="1143000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000" b="0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 </a:t>
            </a:r>
            <a:r>
              <a:rPr lang="en-GB" dirty="0" smtClean="0"/>
              <a:t>run various services that are </a:t>
            </a:r>
            <a:r>
              <a:rPr lang="en-GB" sz="2000" b="0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driven by the local need and funding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000" b="1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General Advice </a:t>
            </a:r>
            <a:r>
              <a:rPr lang="en-GB" sz="2000" b="0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– Housing, benefits, consumer, relationship, employment, community care, immigration and discrimination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Specialist Debt Advice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Disability home visit and appeal support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Help to claim </a:t>
            </a:r>
            <a:r>
              <a:rPr lang="en-GB" dirty="0" smtClean="0"/>
              <a:t>Universal Credit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Warm Homes help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Campaigns and research </a:t>
            </a:r>
            <a:r>
              <a:rPr lang="en-GB" sz="2000" b="1" i="0" u="none" strike="noStrike" cap="none" dirty="0" smtClean="0">
                <a:solidFill>
                  <a:schemeClr val="dk1"/>
                </a:solidFill>
                <a:sym typeface="Open Sans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Solicitor’s rota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 dirty="0" smtClean="0"/>
              <a:t>Frontline</a:t>
            </a:r>
            <a:endParaRPr sz="2000" b="1" i="0" u="none" strike="noStrike" cap="none" dirty="0">
              <a:solidFill>
                <a:schemeClr val="dk1"/>
              </a:solidFill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185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sz="3200" b="1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Where do we do it?</a:t>
            </a:r>
            <a:endParaRPr dirty="0"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1"/>
          </p:nvPr>
        </p:nvSpPr>
        <p:spPr>
          <a:xfrm>
            <a:off x="214312" y="1143000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provide phone appointments, email support and face to face support in;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Saffron Walden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Great Dunmow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Stansted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Thaxted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also offer home visits to help people with disability benefit claims.</a:t>
            </a:r>
            <a:endParaRPr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544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>
            <a:spLocks noGrp="1"/>
          </p:cNvSpPr>
          <p:nvPr>
            <p:ph type="title"/>
          </p:nvPr>
        </p:nvSpPr>
        <p:spPr>
          <a:xfrm>
            <a:off x="214312" y="206375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dirty="0" smtClean="0"/>
              <a:t>How are we funded</a:t>
            </a:r>
            <a:r>
              <a:rPr lang="en-US" sz="3200" b="1" i="0" u="none" strike="noStrike" cap="none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  <a:endParaRPr dirty="0"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1"/>
          </p:nvPr>
        </p:nvSpPr>
        <p:spPr>
          <a:xfrm>
            <a:off x="214312" y="1143000"/>
            <a:ext cx="8704200" cy="3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Although we are a voluntary service – funding is needed for specialist paid staff, trainers, </a:t>
            </a:r>
            <a:r>
              <a:rPr lang="en-GB" dirty="0" err="1" smtClean="0"/>
              <a:t>supervisers</a:t>
            </a:r>
            <a:r>
              <a:rPr lang="en-GB" dirty="0" smtClean="0"/>
              <a:t>, management and quality assurance. We also need space, phones, computers, insurance, coffee, biscuits…and tissues!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dirty="0" smtClean="0"/>
              <a:t>We really appreciate the support we get from the district, town and parish councils – other funders include Essex County Council, West Essex Clinical Commissioning Group, DWP, South Cambridgeshire District Council, </a:t>
            </a:r>
            <a:r>
              <a:rPr lang="en-GB" dirty="0" err="1" smtClean="0"/>
              <a:t>Hastoe</a:t>
            </a:r>
            <a:r>
              <a:rPr lang="en-GB" dirty="0" smtClean="0"/>
              <a:t> Housing, Essex Community Foundation, local groups like Saffron Walden Golf Club, Thaxted Flower Group, Rotary Club, the Quakers – lists change each year but we seem to mostly cover our costs!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en-GB" sz="2000" b="0" i="0" u="none" strike="noStrike" cap="none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02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BB69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>
            <a:spLocks noGrp="1"/>
          </p:cNvSpPr>
          <p:nvPr>
            <p:ph type="title"/>
          </p:nvPr>
        </p:nvSpPr>
        <p:spPr>
          <a:xfrm>
            <a:off x="179386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Thank you</a:t>
            </a:r>
            <a:endParaRPr/>
          </a:p>
        </p:txBody>
      </p:sp>
      <p:sp>
        <p:nvSpPr>
          <p:cNvPr id="113" name="Google Shape;113;p25"/>
          <p:cNvSpPr txBox="1">
            <a:spLocks noGrp="1"/>
          </p:cNvSpPr>
          <p:nvPr>
            <p:ph type="body" idx="1"/>
          </p:nvPr>
        </p:nvSpPr>
        <p:spPr>
          <a:xfrm>
            <a:off x="179386" y="1200150"/>
            <a:ext cx="8229600" cy="15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 smtClean="0"/>
              <a:t>Kate Robson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2000" b="0" i="0" strike="noStrike" cap="none" dirty="0" smtClean="0">
                <a:solidFill>
                  <a:schemeClr val="bg2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manager@uttlesfordcab.cabnet.org.uk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dirty="0" smtClean="0"/>
              <a:t>01799 526557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ver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End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4_End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nd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ver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nd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over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Cover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Cover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2_End slides">
  <a:themeElements>
    <a:clrScheme name="Citizens Advice">
      <a:dk1>
        <a:srgbClr val="183E70"/>
      </a:dk1>
      <a:lt1>
        <a:srgbClr val="FFFFFF"/>
      </a:lt1>
      <a:dk2>
        <a:srgbClr val="183E70"/>
      </a:dk2>
      <a:lt2>
        <a:srgbClr val="F0A756"/>
      </a:lt2>
      <a:accent1>
        <a:srgbClr val="3C3249"/>
      </a:accent1>
      <a:accent2>
        <a:srgbClr val="90C893"/>
      </a:accent2>
      <a:accent3>
        <a:srgbClr val="094755"/>
      </a:accent3>
      <a:accent4>
        <a:srgbClr val="F3BFA4"/>
      </a:accent4>
      <a:accent5>
        <a:srgbClr val="00694C"/>
      </a:accent5>
      <a:accent6>
        <a:srgbClr val="AFA8C6"/>
      </a:accent6>
      <a:hlink>
        <a:srgbClr val="0000FF"/>
      </a:hlink>
      <a:folHlink>
        <a:srgbClr val="C1C1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430</Words>
  <Application>Microsoft Office PowerPoint</Application>
  <PresentationFormat>On-screen Show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Calibri</vt:lpstr>
      <vt:lpstr>Open Sans</vt:lpstr>
      <vt:lpstr>Arial</vt:lpstr>
      <vt:lpstr>1_Cover slides</vt:lpstr>
      <vt:lpstr>Content slides</vt:lpstr>
      <vt:lpstr>1_End slides</vt:lpstr>
      <vt:lpstr>Cover slides</vt:lpstr>
      <vt:lpstr>End slides</vt:lpstr>
      <vt:lpstr>2_Cover slides</vt:lpstr>
      <vt:lpstr>3_Cover slides</vt:lpstr>
      <vt:lpstr>4_Cover slides</vt:lpstr>
      <vt:lpstr>2_End slides</vt:lpstr>
      <vt:lpstr>3_End slides</vt:lpstr>
      <vt:lpstr>4_End slides</vt:lpstr>
      <vt:lpstr>A brief introduction into Uttlesford Citizens Advice</vt:lpstr>
      <vt:lpstr>What we do</vt:lpstr>
      <vt:lpstr>How do we help </vt:lpstr>
      <vt:lpstr>What services do we offer</vt:lpstr>
      <vt:lpstr>Where do we do it?</vt:lpstr>
      <vt:lpstr>How are we funded?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introduction into Uttlesford Citizens Advice</dc:title>
  <dc:creator>kate robson</dc:creator>
  <cp:lastModifiedBy>Admin</cp:lastModifiedBy>
  <cp:revision>13</cp:revision>
  <dcterms:modified xsi:type="dcterms:W3CDTF">2019-05-07T09:47:20Z</dcterms:modified>
</cp:coreProperties>
</file>